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 id="2147483661" r:id="rId7"/>
  </p:sldMasterIdLst>
  <p:notesMasterIdLst>
    <p:notesMasterId r:id="rId19"/>
  </p:notesMasterIdLst>
  <p:handoutMasterIdLst>
    <p:handoutMasterId r:id="rId20"/>
  </p:handoutMasterIdLst>
  <p:sldIdLst>
    <p:sldId id="256" r:id="rId8"/>
    <p:sldId id="267" r:id="rId9"/>
    <p:sldId id="268" r:id="rId10"/>
    <p:sldId id="269" r:id="rId11"/>
    <p:sldId id="270" r:id="rId12"/>
    <p:sldId id="271" r:id="rId13"/>
    <p:sldId id="272" r:id="rId14"/>
    <p:sldId id="273" r:id="rId15"/>
    <p:sldId id="274" r:id="rId16"/>
    <p:sldId id="275" r:id="rId17"/>
    <p:sldId id="27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64" d="100"/>
          <a:sy n="64" d="100"/>
        </p:scale>
        <p:origin x="69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8" d="100"/>
          <a:sy n="48" d="100"/>
        </p:scale>
        <p:origin x="-301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24"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19BCD20-57AD-4098-9799-1A52CD706C76}" type="datetimeFigureOut">
              <a:rPr lang="en-GB" smtClean="0"/>
              <a:pPr/>
              <a:t>27/06/2016</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4C4E5D7-D3C5-4DE1-A7A5-BB40C70D10F3}"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C23621-CD5A-4EC8-8FF1-17E303517C5B}" type="datetimeFigureOut">
              <a:rPr lang="en-GB" smtClean="0"/>
              <a:pPr/>
              <a:t>27/06/2016</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D305C8-E0F6-433D-B3E9-CDF5B95E8BDB}"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D305C8-E0F6-433D-B3E9-CDF5B95E8BDB}" type="slidenum">
              <a:rPr lang="en-GB" smtClean="0"/>
              <a:pPr/>
              <a:t>1</a:t>
            </a:fld>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D305C8-E0F6-433D-B3E9-CDF5B95E8BDB}" type="slidenum">
              <a:rPr lang="en-GB" smtClean="0"/>
              <a:pPr/>
              <a:t>10</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D305C8-E0F6-433D-B3E9-CDF5B95E8BDB}" type="slidenum">
              <a:rPr lang="en-GB" smtClean="0"/>
              <a:pPr/>
              <a:t>11</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D305C8-E0F6-433D-B3E9-CDF5B95E8BDB}" type="slidenum">
              <a:rPr lang="en-GB" smtClean="0"/>
              <a:pPr/>
              <a:t>2</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D305C8-E0F6-433D-B3E9-CDF5B95E8BDB}" type="slidenum">
              <a:rPr lang="en-GB" smtClean="0"/>
              <a:pPr/>
              <a:t>3</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D305C8-E0F6-433D-B3E9-CDF5B95E8BDB}" type="slidenum">
              <a:rPr lang="en-GB" smtClean="0"/>
              <a:pPr/>
              <a:t>4</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D305C8-E0F6-433D-B3E9-CDF5B95E8BDB}" type="slidenum">
              <a:rPr lang="en-GB" smtClean="0"/>
              <a:pPr/>
              <a:t>5</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D305C8-E0F6-433D-B3E9-CDF5B95E8BDB}" type="slidenum">
              <a:rPr lang="en-GB" smtClean="0"/>
              <a:pPr/>
              <a:t>6</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D305C8-E0F6-433D-B3E9-CDF5B95E8BDB}" type="slidenum">
              <a:rPr lang="en-GB" smtClean="0"/>
              <a:pPr/>
              <a:t>7</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D305C8-E0F6-433D-B3E9-CDF5B95E8BDB}" type="slidenum">
              <a:rPr lang="en-GB" smtClean="0"/>
              <a:pPr/>
              <a:t>8</a:t>
            </a:fld>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D305C8-E0F6-433D-B3E9-CDF5B95E8BDB}" type="slidenum">
              <a:rPr lang="en-GB" smtClean="0"/>
              <a:pPr/>
              <a:t>9</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094B9024-1F54-4712-8736-5BA8B58DE450}" type="datetimeFigureOut">
              <a:rPr lang="en-GB" smtClean="0"/>
              <a:pPr/>
              <a:t>27/06/2016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C36EBD0-6FB0-4925-B08C-E5A5F5277CAC}" type="slidenum">
              <a:rPr lang="en-GB" smtClean="0"/>
              <a:pPr/>
              <a:t>‹#›</a:t>
            </a:fld>
            <a:endParaRPr lang="en-GB" dirty="0"/>
          </a:p>
        </p:txBody>
      </p:sp>
      <p:pic>
        <p:nvPicPr>
          <p:cNvPr id="7" name="Picture 2"/>
          <p:cNvPicPr>
            <a:picLocks noChangeAspect="1" noChangeArrowheads="1"/>
          </p:cNvPicPr>
          <p:nvPr userDrawn="1"/>
        </p:nvPicPr>
        <p:blipFill>
          <a:blip r:embed="rId2" cstate="print"/>
          <a:srcRect/>
          <a:stretch>
            <a:fillRect/>
          </a:stretch>
        </p:blipFill>
        <p:spPr bwMode="auto">
          <a:xfrm>
            <a:off x="6228184" y="476672"/>
            <a:ext cx="2069003" cy="905668"/>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4B9024-1F54-4712-8736-5BA8B58DE450}" type="datetimeFigureOut">
              <a:rPr lang="en-GB" smtClean="0"/>
              <a:pPr/>
              <a:t>27/06/2016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C36EBD0-6FB0-4925-B08C-E5A5F5277CAC}"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4B9024-1F54-4712-8736-5BA8B58DE450}" type="datetimeFigureOut">
              <a:rPr lang="en-GB" smtClean="0"/>
              <a:pPr/>
              <a:t>27/06/2016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C36EBD0-6FB0-4925-B08C-E5A5F5277CAC}" type="slidenum">
              <a:rPr lang="en-GB" smtClean="0"/>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94B9024-1F54-4712-8736-5BA8B58DE450}" type="datetimeFigureOut">
              <a:rPr lang="en-GB" smtClean="0"/>
              <a:pPr/>
              <a:t>27/06/2016</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C36EBD0-6FB0-4925-B08C-E5A5F5277CAC}" type="slidenum">
              <a:rPr lang="en-GB" smtClean="0"/>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4D79DD-3524-450C-A1C5-195C249D36EB}" type="datetimeFigureOut">
              <a:rPr lang="en-GB" smtClean="0"/>
              <a:pPr/>
              <a:t>27/06/2016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39BA10-FCF0-44C0-98CD-2FA924901EF5}" type="slidenum">
              <a:rPr lang="en-GB" smtClean="0"/>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4D79DD-3524-450C-A1C5-195C249D36EB}" type="datetimeFigureOut">
              <a:rPr lang="en-GB" smtClean="0"/>
              <a:pPr/>
              <a:t>27/06/2016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39BA10-FCF0-44C0-98CD-2FA924901EF5}" type="slidenum">
              <a:rPr lang="en-GB" smtClean="0"/>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4D79DD-3524-450C-A1C5-195C249D36EB}" type="datetimeFigureOut">
              <a:rPr lang="en-GB" smtClean="0"/>
              <a:pPr/>
              <a:t>27/06/2016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39BA10-FCF0-44C0-98CD-2FA924901EF5}" type="slidenum">
              <a:rPr lang="en-GB" smtClean="0"/>
              <a:pPr/>
              <a:t>‹#›</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4D79DD-3524-450C-A1C5-195C249D36EB}" type="datetimeFigureOut">
              <a:rPr lang="en-GB" smtClean="0"/>
              <a:pPr/>
              <a:t>27/06/2016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39BA10-FCF0-44C0-98CD-2FA924901EF5}" type="slidenum">
              <a:rPr lang="en-GB" smtClean="0"/>
              <a:pPr/>
              <a:t>‹#›</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44D79DD-3524-450C-A1C5-195C249D36EB}" type="datetimeFigureOut">
              <a:rPr lang="en-GB" smtClean="0"/>
              <a:pPr/>
              <a:t>27/06/2016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739BA10-FCF0-44C0-98CD-2FA924901EF5}" type="slidenum">
              <a:rPr lang="en-GB" smtClean="0"/>
              <a:pPr/>
              <a:t>‹#›</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44D79DD-3524-450C-A1C5-195C249D36EB}" type="datetimeFigureOut">
              <a:rPr lang="en-GB" smtClean="0"/>
              <a:pPr/>
              <a:t>27/06/2016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739BA10-FCF0-44C0-98CD-2FA924901EF5}" type="slidenum">
              <a:rPr lang="en-GB" smtClean="0"/>
              <a:pPr/>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4D79DD-3524-450C-A1C5-195C249D36EB}" type="datetimeFigureOut">
              <a:rPr lang="en-GB" smtClean="0"/>
              <a:pPr/>
              <a:t>27/06/2016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739BA10-FCF0-44C0-98CD-2FA924901EF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864096"/>
          </a:xfrm>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094B9024-1F54-4712-8736-5BA8B58DE450}" type="datetimeFigureOut">
              <a:rPr lang="en-GB" smtClean="0"/>
              <a:pPr/>
              <a:t>27/06/2016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C36EBD0-6FB0-4925-B08C-E5A5F5277CAC}" type="slidenum">
              <a:rPr lang="en-GB" smtClean="0"/>
              <a:pPr/>
              <a:t>‹#›</a:t>
            </a:fld>
            <a:endParaRPr lang="en-GB" dirty="0"/>
          </a:p>
        </p:txBody>
      </p:sp>
      <p:pic>
        <p:nvPicPr>
          <p:cNvPr id="3074" name="Picture 2" descr="D:\Dicksonk\My Pictures\unison.gif"/>
          <p:cNvPicPr>
            <a:picLocks noChangeAspect="1" noChangeArrowheads="1"/>
          </p:cNvPicPr>
          <p:nvPr userDrawn="1"/>
        </p:nvPicPr>
        <p:blipFill>
          <a:blip r:embed="rId2" cstate="print"/>
          <a:srcRect/>
          <a:stretch>
            <a:fillRect/>
          </a:stretch>
        </p:blipFill>
        <p:spPr bwMode="auto">
          <a:xfrm flipV="1">
            <a:off x="4005263" y="358946"/>
            <a:ext cx="7623523" cy="45719"/>
          </a:xfrm>
          <a:prstGeom prst="rect">
            <a:avLst/>
          </a:prstGeom>
          <a:noFill/>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4D79DD-3524-450C-A1C5-195C249D36EB}" type="datetimeFigureOut">
              <a:rPr lang="en-GB" smtClean="0"/>
              <a:pPr/>
              <a:t>27/06/2016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39BA10-FCF0-44C0-98CD-2FA924901EF5}" type="slidenum">
              <a:rPr lang="en-GB" smtClean="0"/>
              <a:pPr/>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4D79DD-3524-450C-A1C5-195C249D36EB}" type="datetimeFigureOut">
              <a:rPr lang="en-GB" smtClean="0"/>
              <a:pPr/>
              <a:t>27/06/2016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39BA10-FCF0-44C0-98CD-2FA924901EF5}" type="slidenum">
              <a:rPr lang="en-GB" smtClean="0"/>
              <a:pPr/>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4D79DD-3524-450C-A1C5-195C249D36EB}" type="datetimeFigureOut">
              <a:rPr lang="en-GB" smtClean="0"/>
              <a:pPr/>
              <a:t>27/06/2016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39BA10-FCF0-44C0-98CD-2FA924901EF5}" type="slidenum">
              <a:rPr lang="en-GB" smtClean="0"/>
              <a:pPr/>
              <a:t>‹#›</a:t>
            </a:fld>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4D79DD-3524-450C-A1C5-195C249D36EB}" type="datetimeFigureOut">
              <a:rPr lang="en-GB" smtClean="0"/>
              <a:pPr/>
              <a:t>27/06/2016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39BA10-FCF0-44C0-98CD-2FA924901EF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4B9024-1F54-4712-8736-5BA8B58DE450}" type="datetimeFigureOut">
              <a:rPr lang="en-GB" smtClean="0"/>
              <a:pPr/>
              <a:t>27/06/2016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C36EBD0-6FB0-4925-B08C-E5A5F5277CAC}"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94B9024-1F54-4712-8736-5BA8B58DE450}" type="datetimeFigureOut">
              <a:rPr lang="en-GB" smtClean="0"/>
              <a:pPr/>
              <a:t>27/06/2016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C36EBD0-6FB0-4925-B08C-E5A5F5277CAC}"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94B9024-1F54-4712-8736-5BA8B58DE450}" type="datetimeFigureOut">
              <a:rPr lang="en-GB" smtClean="0"/>
              <a:pPr/>
              <a:t>27/06/2016</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C36EBD0-6FB0-4925-B08C-E5A5F5277CAC}"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94B9024-1F54-4712-8736-5BA8B58DE450}" type="datetimeFigureOut">
              <a:rPr lang="en-GB" smtClean="0"/>
              <a:pPr/>
              <a:t>27/06/2016</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C36EBD0-6FB0-4925-B08C-E5A5F5277CAC}"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4B9024-1F54-4712-8736-5BA8B58DE450}" type="datetimeFigureOut">
              <a:rPr lang="en-GB" smtClean="0"/>
              <a:pPr/>
              <a:t>27/06/2016</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C36EBD0-6FB0-4925-B08C-E5A5F5277CAC}"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4B9024-1F54-4712-8736-5BA8B58DE450}" type="datetimeFigureOut">
              <a:rPr lang="en-GB" smtClean="0"/>
              <a:pPr/>
              <a:t>27/06/2016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C36EBD0-6FB0-4925-B08C-E5A5F5277CAC}"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4B9024-1F54-4712-8736-5BA8B58DE450}" type="datetimeFigureOut">
              <a:rPr lang="en-GB" smtClean="0"/>
              <a:pPr/>
              <a:t>27/06/2016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C36EBD0-6FB0-4925-B08C-E5A5F5277CAC}"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4B9024-1F54-4712-8736-5BA8B58DE450}" type="datetimeFigureOut">
              <a:rPr lang="en-GB" smtClean="0"/>
              <a:pPr/>
              <a:t>27/06/2016</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36EBD0-6FB0-4925-B08C-E5A5F5277CAC}"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4D79DD-3524-450C-A1C5-195C249D36EB}" type="datetimeFigureOut">
              <a:rPr lang="en-GB" smtClean="0"/>
              <a:pPr/>
              <a:t>27/06/2016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39BA10-FCF0-44C0-98CD-2FA924901EF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916833"/>
            <a:ext cx="8280920" cy="1683618"/>
          </a:xfrm>
        </p:spPr>
        <p:txBody>
          <a:bodyPr>
            <a:noAutofit/>
          </a:bodyPr>
          <a:lstStyle/>
          <a:p>
            <a:r>
              <a:rPr lang="en-GB" sz="3600" b="1" dirty="0"/>
              <a:t>Implementing the National Living Wage</a:t>
            </a:r>
            <a:br>
              <a:rPr lang="en-GB" sz="3600" b="1" dirty="0"/>
            </a:br>
            <a:r>
              <a:rPr lang="en-GB" sz="3600" b="1" dirty="0"/>
              <a:t>A Trade Union Perspective</a:t>
            </a:r>
          </a:p>
        </p:txBody>
      </p:sp>
      <p:sp>
        <p:nvSpPr>
          <p:cNvPr id="3" name="Subtitle 2"/>
          <p:cNvSpPr>
            <a:spLocks noGrp="1"/>
          </p:cNvSpPr>
          <p:nvPr>
            <p:ph type="subTitle" idx="1"/>
          </p:nvPr>
        </p:nvSpPr>
        <p:spPr>
          <a:xfrm>
            <a:off x="1371600" y="4509120"/>
            <a:ext cx="6400800" cy="1129680"/>
          </a:xfrm>
        </p:spPr>
        <p:txBody>
          <a:bodyPr>
            <a:normAutofit lnSpcReduction="10000"/>
          </a:bodyPr>
          <a:lstStyle/>
          <a:p>
            <a:pPr algn="r"/>
            <a:r>
              <a:rPr lang="en-GB" b="1" dirty="0"/>
              <a:t>Gill Archer </a:t>
            </a:r>
          </a:p>
          <a:p>
            <a:pPr algn="r"/>
            <a:r>
              <a:rPr lang="en-GB" b="1" dirty="0"/>
              <a:t>UNISON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84785"/>
            <a:ext cx="7772400" cy="1008111"/>
          </a:xfrm>
        </p:spPr>
        <p:txBody>
          <a:bodyPr>
            <a:normAutofit/>
          </a:bodyPr>
          <a:lstStyle/>
          <a:p>
            <a:r>
              <a:rPr lang="en-GB" sz="4000" dirty="0"/>
              <a:t>NJC Pay Spine Reform - 3</a:t>
            </a:r>
          </a:p>
        </p:txBody>
      </p:sp>
      <p:sp>
        <p:nvSpPr>
          <p:cNvPr id="3" name="Subtitle 2"/>
          <p:cNvSpPr>
            <a:spLocks noGrp="1"/>
          </p:cNvSpPr>
          <p:nvPr>
            <p:ph type="subTitle" idx="1"/>
          </p:nvPr>
        </p:nvSpPr>
        <p:spPr>
          <a:xfrm>
            <a:off x="539552" y="2492896"/>
            <a:ext cx="8136904" cy="3888432"/>
          </a:xfrm>
        </p:spPr>
        <p:txBody>
          <a:bodyPr>
            <a:normAutofit/>
          </a:bodyPr>
          <a:lstStyle/>
          <a:p>
            <a:pPr algn="l">
              <a:buFont typeface="Arial" pitchFamily="34" charset="0"/>
              <a:buChar char="•"/>
            </a:pPr>
            <a:r>
              <a:rPr lang="en-GB" sz="2800" dirty="0"/>
              <a:t> Restructured NJC pay spine should:</a:t>
            </a:r>
          </a:p>
          <a:p>
            <a:pPr lvl="1" algn="l">
              <a:buFont typeface="Wingdings" pitchFamily="2" charset="2"/>
              <a:buChar char="ü"/>
            </a:pPr>
            <a:r>
              <a:rPr lang="en-GB" sz="2400" dirty="0">
                <a:solidFill>
                  <a:schemeClr val="tx1"/>
                </a:solidFill>
              </a:rPr>
              <a:t> Accommodate National Living Wage projections </a:t>
            </a:r>
          </a:p>
          <a:p>
            <a:pPr lvl="1" algn="l">
              <a:buFont typeface="Wingdings" pitchFamily="2" charset="2"/>
              <a:buChar char="ü"/>
            </a:pPr>
            <a:r>
              <a:rPr lang="en-GB" sz="2400" dirty="0">
                <a:solidFill>
                  <a:schemeClr val="tx1"/>
                </a:solidFill>
              </a:rPr>
              <a:t> Maintain pay differentials</a:t>
            </a:r>
          </a:p>
          <a:p>
            <a:pPr lvl="1" algn="l">
              <a:buFont typeface="Wingdings" pitchFamily="2" charset="2"/>
              <a:buChar char="ü"/>
            </a:pPr>
            <a:r>
              <a:rPr lang="en-GB" sz="2400" dirty="0">
                <a:solidFill>
                  <a:schemeClr val="tx1"/>
                </a:solidFill>
              </a:rPr>
              <a:t>Reward organisational experience </a:t>
            </a:r>
          </a:p>
          <a:p>
            <a:pPr lvl="1" algn="l">
              <a:buFont typeface="Wingdings" pitchFamily="2" charset="2"/>
              <a:buChar char="ü"/>
            </a:pPr>
            <a:r>
              <a:rPr lang="en-GB" sz="2400" dirty="0">
                <a:solidFill>
                  <a:schemeClr val="tx1"/>
                </a:solidFill>
              </a:rPr>
              <a:t>Reflect all jobs within scope of NJC</a:t>
            </a:r>
          </a:p>
          <a:p>
            <a:pPr lvl="1" algn="l">
              <a:buFont typeface="Wingdings" pitchFamily="2" charset="2"/>
              <a:buChar char="ü"/>
            </a:pPr>
            <a:r>
              <a:rPr lang="en-GB" sz="2400" dirty="0">
                <a:solidFill>
                  <a:schemeClr val="tx1"/>
                </a:solidFill>
              </a:rPr>
              <a:t> Encompass restructuring, devolution, changing jobs</a:t>
            </a:r>
          </a:p>
          <a:p>
            <a:pPr lvl="1" algn="l">
              <a:buFont typeface="Wingdings" pitchFamily="2" charset="2"/>
              <a:buChar char="ü"/>
            </a:pPr>
            <a:r>
              <a:rPr lang="en-GB" sz="2400" dirty="0">
                <a:solidFill>
                  <a:schemeClr val="tx1"/>
                </a:solidFill>
              </a:rPr>
              <a:t>Remain compliant with Equality Act and Single Status</a:t>
            </a:r>
          </a:p>
          <a:p>
            <a:pPr lvl="1" algn="l">
              <a:buFont typeface="Wingdings" pitchFamily="2" charset="2"/>
              <a:buChar char="ü"/>
            </a:pPr>
            <a:r>
              <a:rPr lang="en-GB" sz="2400" dirty="0">
                <a:solidFill>
                  <a:schemeClr val="tx1"/>
                </a:solidFill>
              </a:rPr>
              <a:t>Be funded separately from future pay offers  </a:t>
            </a:r>
          </a:p>
          <a:p>
            <a:pPr lvl="1" algn="l">
              <a:buFont typeface="Arial" pitchFamily="34" charset="0"/>
              <a:buChar char="•"/>
            </a:pPr>
            <a:endParaRPr lang="en-GB"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3600" b="1" dirty="0"/>
              <a:t>Implementing the National Living Wage</a:t>
            </a:r>
            <a:br>
              <a:rPr lang="en-GB" sz="3600" b="1" dirty="0"/>
            </a:br>
            <a:r>
              <a:rPr lang="en-GB" sz="3600" b="1" dirty="0"/>
              <a:t>A Trade Union Perspective</a:t>
            </a:r>
          </a:p>
        </p:txBody>
      </p:sp>
      <p:sp>
        <p:nvSpPr>
          <p:cNvPr id="3" name="Subtitle 2"/>
          <p:cNvSpPr>
            <a:spLocks noGrp="1"/>
          </p:cNvSpPr>
          <p:nvPr>
            <p:ph type="subTitle" idx="1"/>
          </p:nvPr>
        </p:nvSpPr>
        <p:spPr>
          <a:xfrm>
            <a:off x="1371600" y="4509120"/>
            <a:ext cx="6400800" cy="1129680"/>
          </a:xfrm>
        </p:spPr>
        <p:txBody>
          <a:bodyPr>
            <a:normAutofit lnSpcReduction="10000"/>
          </a:bodyPr>
          <a:lstStyle/>
          <a:p>
            <a:pPr algn="r"/>
            <a:r>
              <a:rPr lang="en-GB" b="1" dirty="0"/>
              <a:t>Gill Archer </a:t>
            </a:r>
          </a:p>
          <a:p>
            <a:pPr algn="r"/>
            <a:r>
              <a:rPr lang="en-GB" b="1" dirty="0"/>
              <a:t>UNISON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84785"/>
            <a:ext cx="7772400" cy="1008111"/>
          </a:xfrm>
        </p:spPr>
        <p:txBody>
          <a:bodyPr>
            <a:normAutofit/>
          </a:bodyPr>
          <a:lstStyle/>
          <a:p>
            <a:r>
              <a:rPr lang="en-GB" sz="4000" dirty="0"/>
              <a:t>Which Living Wage?</a:t>
            </a:r>
          </a:p>
        </p:txBody>
      </p:sp>
      <p:sp>
        <p:nvSpPr>
          <p:cNvPr id="3" name="Subtitle 2"/>
          <p:cNvSpPr>
            <a:spLocks noGrp="1"/>
          </p:cNvSpPr>
          <p:nvPr>
            <p:ph type="subTitle" idx="1"/>
          </p:nvPr>
        </p:nvSpPr>
        <p:spPr>
          <a:xfrm>
            <a:off x="539552" y="2492896"/>
            <a:ext cx="8136904" cy="3888432"/>
          </a:xfrm>
        </p:spPr>
        <p:txBody>
          <a:bodyPr>
            <a:normAutofit/>
          </a:bodyPr>
          <a:lstStyle/>
          <a:p>
            <a:pPr algn="l">
              <a:buFont typeface="Arial" pitchFamily="34" charset="0"/>
              <a:buChar char="•"/>
            </a:pPr>
            <a:r>
              <a:rPr lang="en-GB" sz="2800" dirty="0"/>
              <a:t>UNISON is a longstanding advocate of a living wage</a:t>
            </a:r>
          </a:p>
          <a:p>
            <a:pPr algn="l">
              <a:buFont typeface="Arial" pitchFamily="34" charset="0"/>
              <a:buChar char="•"/>
            </a:pPr>
            <a:r>
              <a:rPr lang="en-GB" sz="2800" dirty="0"/>
              <a:t>A person should be paid enough to live decently</a:t>
            </a:r>
          </a:p>
          <a:p>
            <a:pPr algn="l">
              <a:buFont typeface="Arial" pitchFamily="34" charset="0"/>
              <a:buChar char="•"/>
            </a:pPr>
            <a:r>
              <a:rPr lang="en-GB" sz="2800" dirty="0"/>
              <a:t>Welcome Government’s  National Living Wage</a:t>
            </a:r>
          </a:p>
          <a:p>
            <a:pPr algn="l">
              <a:buFont typeface="Arial" pitchFamily="34" charset="0"/>
              <a:buChar char="•"/>
            </a:pPr>
            <a:r>
              <a:rPr lang="en-GB" sz="2800" dirty="0"/>
              <a:t>But it doesn’t ensure lowest paid can afford a decent standard of living</a:t>
            </a:r>
          </a:p>
          <a:p>
            <a:pPr algn="l">
              <a:buFont typeface="Arial" pitchFamily="34" charset="0"/>
              <a:buChar char="•"/>
            </a:pPr>
            <a:r>
              <a:rPr lang="en-GB" sz="2800" dirty="0"/>
              <a:t>We continue to campaign for the Living Wage Foundation rate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84785"/>
            <a:ext cx="7772400" cy="1008111"/>
          </a:xfrm>
        </p:spPr>
        <p:txBody>
          <a:bodyPr>
            <a:normAutofit/>
          </a:bodyPr>
          <a:lstStyle/>
          <a:p>
            <a:r>
              <a:rPr lang="en-GB" sz="4000" dirty="0"/>
              <a:t>Living Wage &amp; Local Government - 1</a:t>
            </a:r>
          </a:p>
        </p:txBody>
      </p:sp>
      <p:sp>
        <p:nvSpPr>
          <p:cNvPr id="3" name="Subtitle 2"/>
          <p:cNvSpPr>
            <a:spLocks noGrp="1"/>
          </p:cNvSpPr>
          <p:nvPr>
            <p:ph type="subTitle" idx="1"/>
          </p:nvPr>
        </p:nvSpPr>
        <p:spPr>
          <a:xfrm>
            <a:off x="539552" y="2492896"/>
            <a:ext cx="8136904" cy="3888432"/>
          </a:xfrm>
        </p:spPr>
        <p:txBody>
          <a:bodyPr>
            <a:normAutofit/>
          </a:bodyPr>
          <a:lstStyle/>
          <a:p>
            <a:pPr algn="l">
              <a:buFont typeface="Arial" pitchFamily="34" charset="0"/>
              <a:buChar char="•"/>
            </a:pPr>
            <a:r>
              <a:rPr lang="en-GB" sz="2800" dirty="0"/>
              <a:t> Local Government  - the public sector’s poor relation</a:t>
            </a:r>
          </a:p>
          <a:p>
            <a:pPr algn="l">
              <a:buFont typeface="Arial" pitchFamily="34" charset="0"/>
              <a:buChar char="•"/>
            </a:pPr>
            <a:r>
              <a:rPr lang="en-GB" sz="2800" dirty="0"/>
              <a:t>28%  LG employees earn below real Living Wage</a:t>
            </a:r>
          </a:p>
          <a:p>
            <a:pPr algn="l">
              <a:buFont typeface="Arial" pitchFamily="34" charset="0"/>
              <a:buChar char="•"/>
            </a:pPr>
            <a:r>
              <a:rPr lang="en-GB" sz="2800" dirty="0"/>
              <a:t>62% earn below £21,000 pa</a:t>
            </a:r>
          </a:p>
          <a:p>
            <a:pPr algn="l">
              <a:buFont typeface="Arial" pitchFamily="34" charset="0"/>
              <a:buChar char="•"/>
            </a:pPr>
            <a:r>
              <a:rPr lang="en-GB" sz="2800" dirty="0"/>
              <a:t>Two thirds of councils pay the real Living Wage</a:t>
            </a:r>
          </a:p>
          <a:p>
            <a:pPr algn="l">
              <a:buFont typeface="Arial" pitchFamily="34" charset="0"/>
              <a:buChar char="•"/>
            </a:pPr>
            <a:r>
              <a:rPr lang="en-GB" sz="2800" dirty="0"/>
              <a:t>But local implementation is not straightforward</a:t>
            </a:r>
          </a:p>
          <a:p>
            <a:pPr algn="l">
              <a:buFont typeface="Arial" pitchFamily="34" charset="0"/>
              <a:buChar char="•"/>
            </a:pPr>
            <a:r>
              <a:rPr lang="en-GB" sz="2800" dirty="0"/>
              <a:t>Local ad hoc agreements impinge on national collective bargaining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84785"/>
            <a:ext cx="7772400" cy="1008111"/>
          </a:xfrm>
        </p:spPr>
        <p:txBody>
          <a:bodyPr>
            <a:normAutofit/>
          </a:bodyPr>
          <a:lstStyle/>
          <a:p>
            <a:r>
              <a:rPr lang="en-GB" sz="4000" dirty="0"/>
              <a:t>Living Wage &amp; Local Government - 2</a:t>
            </a:r>
          </a:p>
        </p:txBody>
      </p:sp>
      <p:sp>
        <p:nvSpPr>
          <p:cNvPr id="3" name="Subtitle 2"/>
          <p:cNvSpPr>
            <a:spLocks noGrp="1"/>
          </p:cNvSpPr>
          <p:nvPr>
            <p:ph type="subTitle" idx="1"/>
          </p:nvPr>
        </p:nvSpPr>
        <p:spPr>
          <a:xfrm>
            <a:off x="539552" y="2492896"/>
            <a:ext cx="8136904" cy="3888432"/>
          </a:xfrm>
        </p:spPr>
        <p:txBody>
          <a:bodyPr>
            <a:normAutofit/>
          </a:bodyPr>
          <a:lstStyle/>
          <a:p>
            <a:pPr algn="l">
              <a:buFont typeface="Arial" pitchFamily="34" charset="0"/>
              <a:buChar char="•"/>
            </a:pPr>
            <a:r>
              <a:rPr lang="en-GB" sz="2800" dirty="0"/>
              <a:t> Living Wage most commonly introduced as a supplement</a:t>
            </a:r>
          </a:p>
          <a:p>
            <a:pPr algn="l">
              <a:buFont typeface="Arial" pitchFamily="34" charset="0"/>
              <a:buChar char="•"/>
            </a:pPr>
            <a:r>
              <a:rPr lang="en-GB" sz="2800" dirty="0"/>
              <a:t> But National Living Wage projections building pressure for changes to local pay structures</a:t>
            </a:r>
          </a:p>
          <a:p>
            <a:pPr algn="l">
              <a:buFont typeface="Arial" pitchFamily="34" charset="0"/>
              <a:buChar char="•"/>
            </a:pPr>
            <a:r>
              <a:rPr lang="en-GB" sz="2800" dirty="0"/>
              <a:t>Implementation costs will vary according to workforce composition</a:t>
            </a:r>
          </a:p>
          <a:p>
            <a:pPr algn="l">
              <a:buFont typeface="Arial" pitchFamily="34" charset="0"/>
              <a:buChar char="•"/>
            </a:pPr>
            <a:r>
              <a:rPr lang="en-GB" sz="2800" dirty="0"/>
              <a:t>Employer responses are mixed on changes to pay &amp; grading structures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84785"/>
            <a:ext cx="7772400" cy="1008111"/>
          </a:xfrm>
        </p:spPr>
        <p:txBody>
          <a:bodyPr>
            <a:normAutofit/>
          </a:bodyPr>
          <a:lstStyle/>
          <a:p>
            <a:r>
              <a:rPr lang="en-GB" sz="4000" dirty="0"/>
              <a:t>Pay &amp; Grading Structures - 1</a:t>
            </a:r>
          </a:p>
        </p:txBody>
      </p:sp>
      <p:sp>
        <p:nvSpPr>
          <p:cNvPr id="3" name="Subtitle 2"/>
          <p:cNvSpPr>
            <a:spLocks noGrp="1"/>
          </p:cNvSpPr>
          <p:nvPr>
            <p:ph type="subTitle" idx="1"/>
          </p:nvPr>
        </p:nvSpPr>
        <p:spPr>
          <a:xfrm>
            <a:off x="539552" y="2492896"/>
            <a:ext cx="8136904" cy="3888432"/>
          </a:xfrm>
        </p:spPr>
        <p:txBody>
          <a:bodyPr>
            <a:normAutofit/>
          </a:bodyPr>
          <a:lstStyle/>
          <a:p>
            <a:pPr algn="l">
              <a:buFont typeface="Arial" pitchFamily="34" charset="0"/>
              <a:buChar char="•"/>
            </a:pPr>
            <a:r>
              <a:rPr lang="en-GB" sz="2800" dirty="0"/>
              <a:t> Absorb National Living Wage increases &amp; make no changes to pay of other staff or to local pay &amp; grading structure</a:t>
            </a:r>
          </a:p>
          <a:p>
            <a:pPr algn="l">
              <a:buFont typeface="Arial" pitchFamily="34" charset="0"/>
              <a:buChar char="•"/>
            </a:pPr>
            <a:r>
              <a:rPr lang="en-GB" sz="2800" dirty="0"/>
              <a:t> Pass on a proportion of National Living Wage increase to employees in the pay range immediately above the National Living Wage pay rate, by percentage or flat rate amount </a:t>
            </a:r>
          </a:p>
          <a:p>
            <a:pPr algn="l">
              <a:buFont typeface="Arial" pitchFamily="34" charset="0"/>
              <a:buChar char="•"/>
            </a:pPr>
            <a:endParaRPr lang="en-GB"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84785"/>
            <a:ext cx="7772400" cy="1008111"/>
          </a:xfrm>
        </p:spPr>
        <p:txBody>
          <a:bodyPr>
            <a:normAutofit/>
          </a:bodyPr>
          <a:lstStyle/>
          <a:p>
            <a:r>
              <a:rPr lang="en-GB" sz="4000" dirty="0"/>
              <a:t>Pay &amp; Grading Structures - 2</a:t>
            </a:r>
          </a:p>
        </p:txBody>
      </p:sp>
      <p:sp>
        <p:nvSpPr>
          <p:cNvPr id="3" name="Subtitle 2"/>
          <p:cNvSpPr>
            <a:spLocks noGrp="1"/>
          </p:cNvSpPr>
          <p:nvPr>
            <p:ph type="subTitle" idx="1"/>
          </p:nvPr>
        </p:nvSpPr>
        <p:spPr>
          <a:xfrm>
            <a:off x="539552" y="2492896"/>
            <a:ext cx="8136904" cy="3888432"/>
          </a:xfrm>
        </p:spPr>
        <p:txBody>
          <a:bodyPr>
            <a:normAutofit/>
          </a:bodyPr>
          <a:lstStyle/>
          <a:p>
            <a:pPr algn="l">
              <a:buFont typeface="Arial" pitchFamily="34" charset="0"/>
              <a:buChar char="•"/>
            </a:pPr>
            <a:r>
              <a:rPr lang="en-GB" sz="2800" dirty="0"/>
              <a:t> Pay labour market supplements to specific roles in the pay range immediately above the National Living Wage  pay rates where labour market data shows their existing base pay will be uncompetitive</a:t>
            </a:r>
          </a:p>
          <a:p>
            <a:pPr algn="l">
              <a:buFont typeface="Arial" pitchFamily="34" charset="0"/>
              <a:buChar char="•"/>
            </a:pPr>
            <a:r>
              <a:rPr lang="en-GB" sz="2800" dirty="0"/>
              <a:t>Eliminate or narrow differential compression by redesigning jobs of employees paid the National Living Wage so demands of these jobs in JE terms equate to the demands &amp; pay of the originally higher graded jobs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84785"/>
            <a:ext cx="7772400" cy="1008111"/>
          </a:xfrm>
        </p:spPr>
        <p:txBody>
          <a:bodyPr>
            <a:normAutofit/>
          </a:bodyPr>
          <a:lstStyle/>
          <a:p>
            <a:r>
              <a:rPr lang="en-GB" sz="4000" dirty="0"/>
              <a:t>Pay &amp; Grading Structures - 3</a:t>
            </a:r>
          </a:p>
        </p:txBody>
      </p:sp>
      <p:sp>
        <p:nvSpPr>
          <p:cNvPr id="3" name="Subtitle 2"/>
          <p:cNvSpPr>
            <a:spLocks noGrp="1"/>
          </p:cNvSpPr>
          <p:nvPr>
            <p:ph type="subTitle" idx="1"/>
          </p:nvPr>
        </p:nvSpPr>
        <p:spPr>
          <a:xfrm>
            <a:off x="539552" y="2492896"/>
            <a:ext cx="8136904" cy="3888432"/>
          </a:xfrm>
        </p:spPr>
        <p:txBody>
          <a:bodyPr>
            <a:normAutofit/>
          </a:bodyPr>
          <a:lstStyle/>
          <a:p>
            <a:pPr algn="l">
              <a:buFont typeface="Arial" pitchFamily="34" charset="0"/>
              <a:buChar char="•"/>
            </a:pPr>
            <a:r>
              <a:rPr lang="en-GB" sz="2800" dirty="0"/>
              <a:t> Maintain differentials  or reduce compression of differentials in respect of posts in grades which will be particularly  impacted by  National Living Wage implementation</a:t>
            </a:r>
          </a:p>
          <a:p>
            <a:pPr algn="l">
              <a:buFont typeface="Arial" pitchFamily="34" charset="0"/>
              <a:buChar char="•"/>
            </a:pPr>
            <a:r>
              <a:rPr lang="en-GB" sz="2800" dirty="0"/>
              <a:t> And any proposal to be introduced must be equality impact assessed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84785"/>
            <a:ext cx="7772400" cy="1008111"/>
          </a:xfrm>
        </p:spPr>
        <p:txBody>
          <a:bodyPr>
            <a:normAutofit/>
          </a:bodyPr>
          <a:lstStyle/>
          <a:p>
            <a:r>
              <a:rPr lang="en-GB" sz="4000" dirty="0"/>
              <a:t>NJC Pay Spine Reform - 1</a:t>
            </a:r>
          </a:p>
        </p:txBody>
      </p:sp>
      <p:sp>
        <p:nvSpPr>
          <p:cNvPr id="3" name="Subtitle 2"/>
          <p:cNvSpPr>
            <a:spLocks noGrp="1"/>
          </p:cNvSpPr>
          <p:nvPr>
            <p:ph type="subTitle" idx="1"/>
          </p:nvPr>
        </p:nvSpPr>
        <p:spPr>
          <a:xfrm>
            <a:off x="539552" y="2492896"/>
            <a:ext cx="8136904" cy="3888432"/>
          </a:xfrm>
        </p:spPr>
        <p:txBody>
          <a:bodyPr>
            <a:normAutofit/>
          </a:bodyPr>
          <a:lstStyle/>
          <a:p>
            <a:pPr algn="l">
              <a:buFont typeface="Arial" pitchFamily="34" charset="0"/>
              <a:buChar char="•"/>
            </a:pPr>
            <a:r>
              <a:rPr lang="en-GB" sz="2800" dirty="0"/>
              <a:t> Councils are expecting the NJC to resolve pressure at the bottom of the pay spine</a:t>
            </a:r>
          </a:p>
          <a:p>
            <a:pPr algn="l">
              <a:buFont typeface="Arial" pitchFamily="34" charset="0"/>
              <a:buChar char="•"/>
            </a:pPr>
            <a:r>
              <a:rPr lang="en-GB" sz="2800" dirty="0"/>
              <a:t>2016-18 pay settlement  higher increases for scp 6-17 to build headroom for further NLW increases</a:t>
            </a:r>
          </a:p>
          <a:p>
            <a:pPr algn="l">
              <a:buFont typeface="Arial" pitchFamily="34" charset="0"/>
              <a:buChar char="•"/>
            </a:pPr>
            <a:r>
              <a:rPr lang="en-GB" sz="2800" dirty="0"/>
              <a:t>Current NLW projections are £9.35ph in 2020</a:t>
            </a:r>
          </a:p>
          <a:p>
            <a:pPr algn="l">
              <a:buFont typeface="Arial" pitchFamily="34" charset="0"/>
              <a:buChar char="•"/>
            </a:pPr>
            <a:r>
              <a:rPr lang="en-GB" sz="2800" dirty="0"/>
              <a:t>1% increases in 2019 &amp; 2020 would still see scp6-16 fall below NLW</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84785"/>
            <a:ext cx="7772400" cy="1008111"/>
          </a:xfrm>
        </p:spPr>
        <p:txBody>
          <a:bodyPr>
            <a:normAutofit/>
          </a:bodyPr>
          <a:lstStyle/>
          <a:p>
            <a:r>
              <a:rPr lang="en-GB" sz="4000" dirty="0"/>
              <a:t>NJC Pay Spine Reform - 2</a:t>
            </a:r>
          </a:p>
        </p:txBody>
      </p:sp>
      <p:sp>
        <p:nvSpPr>
          <p:cNvPr id="3" name="Subtitle 2"/>
          <p:cNvSpPr>
            <a:spLocks noGrp="1"/>
          </p:cNvSpPr>
          <p:nvPr>
            <p:ph type="subTitle" idx="1"/>
          </p:nvPr>
        </p:nvSpPr>
        <p:spPr>
          <a:xfrm>
            <a:off x="539552" y="2492896"/>
            <a:ext cx="8136904" cy="3888432"/>
          </a:xfrm>
        </p:spPr>
        <p:txBody>
          <a:bodyPr>
            <a:normAutofit/>
          </a:bodyPr>
          <a:lstStyle/>
          <a:p>
            <a:pPr algn="l">
              <a:buFont typeface="Arial" pitchFamily="34" charset="0"/>
              <a:buChar char="•"/>
            </a:pPr>
            <a:r>
              <a:rPr lang="en-GB" sz="2800" dirty="0"/>
              <a:t> But pressure on NJC pay spine not just at the bottom</a:t>
            </a:r>
          </a:p>
          <a:p>
            <a:pPr algn="l">
              <a:buFont typeface="Arial" pitchFamily="34" charset="0"/>
              <a:buChar char="•"/>
            </a:pPr>
            <a:r>
              <a:rPr lang="en-GB" sz="2800" dirty="0"/>
              <a:t> Mid point &amp; top of spine compare badly with the rest of the public sector</a:t>
            </a:r>
          </a:p>
          <a:p>
            <a:pPr algn="l">
              <a:buFont typeface="Arial" pitchFamily="34" charset="0"/>
              <a:buChar char="•"/>
            </a:pPr>
            <a:r>
              <a:rPr lang="en-GB" sz="2800" dirty="0"/>
              <a:t>Nearly two thirds of councils have expanded their pay spine locally &amp; in different ways</a:t>
            </a:r>
          </a:p>
          <a:p>
            <a:pPr algn="l">
              <a:buFont typeface="Arial" pitchFamily="34" charset="0"/>
              <a:buChar char="•"/>
            </a:pPr>
            <a:r>
              <a:rPr lang="en-GB" sz="2800" dirty="0"/>
              <a:t>Whole NJC pay spine needs reforming</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customXsn xmlns="http://schemas.microsoft.com/office/2006/metadata/customXsn">
  <xsnLocation/>
  <cached>True</cached>
  <openByDefault>True</openByDefault>
  <xsnScope/>
</customXsn>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PowerPoint Document" ma:contentTypeID="0x0101000C8E16668653CB47B6E8E0CE928ABAD502007DE411A7DDFBE14FB444556DAF9ED833" ma:contentTypeVersion="16" ma:contentTypeDescription="Create a new PowerPoint document" ma:contentTypeScope="" ma:versionID="3eb5c3d10bb6c2b671d419714f602b39">
  <xsd:schema xmlns:xsd="http://www.w3.org/2001/XMLSchema" xmlns:p="http://schemas.microsoft.com/office/2006/metadata/properties" xmlns:ns2="6e86cc80-d06d-4e8f-b8eb-114dcfb506da" xmlns:ns3="becb944d-fec3-4e14-bf17-a1e1156e5091" targetNamespace="http://schemas.microsoft.com/office/2006/metadata/properties" ma:root="true" ma:fieldsID="5b775f08c577898048fcd4785594eaa1" ns2:_="" ns3:_="">
    <xsd:import namespace="6e86cc80-d06d-4e8f-b8eb-114dcfb506da"/>
    <xsd:import namespace="becb944d-fec3-4e14-bf17-a1e1156e5091"/>
    <xsd:element name="properties">
      <xsd:complexType>
        <xsd:sequence>
          <xsd:element name="documentManagement">
            <xsd:complexType>
              <xsd:all>
                <xsd:element ref="ns2:_dlc_DocId" minOccurs="0"/>
                <xsd:element ref="ns2:_dlc_DocIdUrl" minOccurs="0"/>
                <xsd:element ref="ns2:_dlc_DocIdPersistId" minOccurs="0"/>
                <xsd:element ref="ns3:Approved_x0020_Version" minOccurs="0"/>
                <xsd:element ref="ns2:Approver" minOccurs="0"/>
                <xsd:element ref="ns3:Date_x0020_Approved" minOccurs="0"/>
                <xsd:element ref="ns3:Date_x0020_Submitted" minOccurs="0"/>
                <xsd:element ref="ns2:Submitter" minOccurs="0"/>
                <xsd:element ref="ns3:UNISON_x0020_Source_x0020_URL" minOccurs="0"/>
                <xsd:element ref="ns3:UNISON_x0020_Target_x0020_URL" minOccurs="0"/>
                <xsd:element ref="ns3:NJC_x0020_group" minOccurs="0"/>
                <xsd:element ref="ns2:Std_x0020_Doc_x0020_Type" minOccurs="0"/>
                <xsd:element ref="ns3:Terms_x0020_and_x0020_Conditions" minOccurs="0"/>
                <xsd:element ref="ns3:Meeting_x0020_date" minOccurs="0"/>
                <xsd:element ref="ns2:Local_x0020_Government_x0020_Categories" minOccurs="0"/>
              </xsd:all>
            </xsd:complexType>
          </xsd:element>
        </xsd:sequence>
      </xsd:complexType>
    </xsd:element>
  </xsd:schema>
  <xsd:schema xmlns:xsd="http://www.w3.org/2001/XMLSchema" xmlns:dms="http://schemas.microsoft.com/office/2006/documentManagement/types" targetNamespace="6e86cc80-d06d-4e8f-b8eb-114dcfb506da" elementFormDefault="qualified">
    <xsd:import namespace="http://schemas.microsoft.com/office/2006/documentManagement/type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pprover" ma:index="12" nillable="true" ma:displayName="Approver" ma:hidden="true" ma:internalName="Approver" ma:readOnly="false">
      <xsd:simpleType>
        <xsd:restriction base="dms:Text"/>
      </xsd:simpleType>
    </xsd:element>
    <xsd:element name="Submitter" ma:index="15" nillable="true" ma:displayName="Submitter" ma:hidden="true" ma:internalName="Submitter" ma:readOnly="false">
      <xsd:simpleType>
        <xsd:restriction base="dms:Text"/>
      </xsd:simpleType>
    </xsd:element>
    <xsd:element name="Std_x0020_Doc_x0020_Type" ma:index="19" nillable="true" ma:displayName="Std Doc Type" ma:list="{ec40c6dc-087e-4430-bfdf-a4105c98eb1b}" ma:internalName="Std_x0020_Doc_x0020_Type" ma:readOnly="false" ma:showField="Title" ma:web="6e86cc80-d06d-4e8f-b8eb-114dcfb506da">
      <xsd:simpleType>
        <xsd:restriction base="dms:Lookup"/>
      </xsd:simpleType>
    </xsd:element>
    <xsd:element name="Local_x0020_Government_x0020_Categories" ma:index="22" nillable="true" ma:displayName="Local Government Categories" ma:list="{b8fd61d3-180b-4048-94d5-3286f5d76558}" ma:internalName="Local_x0020_Government_x0020_Categories" ma:readOnly="false" ma:showField="Title" ma:web="6e86cc80-d06d-4e8f-b8eb-114dcfb506da">
      <xsd:simpleType>
        <xsd:restriction base="dms:Lookup"/>
      </xsd:simpleType>
    </xsd:element>
  </xsd:schema>
  <xsd:schema xmlns:xsd="http://www.w3.org/2001/XMLSchema" xmlns:dms="http://schemas.microsoft.com/office/2006/documentManagement/types" targetNamespace="becb944d-fec3-4e14-bf17-a1e1156e5091" elementFormDefault="qualified">
    <xsd:import namespace="http://schemas.microsoft.com/office/2006/documentManagement/types"/>
    <xsd:element name="Approved_x0020_Version" ma:index="11" nillable="true" ma:displayName="Approved Version" ma:hidden="true" ma:internalName="Approved_x0020_Version" ma:readOnly="false">
      <xsd:simpleType>
        <xsd:restriction base="dms:Note"/>
      </xsd:simpleType>
    </xsd:element>
    <xsd:element name="Date_x0020_Approved" ma:index="13" nillable="true" ma:displayName="Date Approved" ma:hidden="true" ma:internalName="Date_x0020_Approved" ma:readOnly="false">
      <xsd:simpleType>
        <xsd:restriction base="dms:Text"/>
      </xsd:simpleType>
    </xsd:element>
    <xsd:element name="Date_x0020_Submitted" ma:index="14" nillable="true" ma:displayName="Date Submitted" ma:hidden="true" ma:internalName="Date_x0020_Submitted" ma:readOnly="false">
      <xsd:simpleType>
        <xsd:restriction base="dms:Text"/>
      </xsd:simpleType>
    </xsd:element>
    <xsd:element name="UNISON_x0020_Source_x0020_URL" ma:index="16" nillable="true" ma:displayName="UNISON Source URL" ma:format="Hyperlink" ma:hidden="true" ma:internalName="UNISON_x0020_Source_x0020_URL"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UNISON_x0020_Target_x0020_URL" ma:index="17" nillable="true" ma:displayName="UNISON Target URL" ma:format="Hyperlink" ma:hidden="true" ma:internalName="UNISON_x0020_Target_x0020_URL"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NJC_x0020_group" ma:index="18" nillable="true" ma:displayName="NJC Group" ma:list="{b4ed8578-9603-43cf-be5f-1cd1995a3190}" ma:internalName="NJC_x0020_group" ma:readOnly="false" ma:showField="Title">
      <xsd:simpleType>
        <xsd:restriction base="dms:Lookup"/>
      </xsd:simpleType>
    </xsd:element>
    <xsd:element name="Terms_x0020_and_x0020_Conditions" ma:index="20" nillable="true" ma:displayName="Terms and Conditions" ma:list="{316d1948-4351-4159-abae-43a9f3d6d405}" ma:internalName="Terms_x0020_and_x0020_Conditions" ma:readOnly="false" ma:showField="Title">
      <xsd:simpleType>
        <xsd:restriction base="dms:Lookup"/>
      </xsd:simpleType>
    </xsd:element>
    <xsd:element name="Meeting_x0020_date" ma:index="21" nillable="true" ma:displayName="Meeting date" ma:default="[today]" ma:format="DateOnly" ma:internalName="Meeting_x0020_date" ma:readOnly="fals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5.xml><?xml version="1.0" encoding="utf-8"?>
<p:properties xmlns:p="http://schemas.microsoft.com/office/2006/metadata/properties" xmlns:xsi="http://www.w3.org/2001/XMLSchema-instance">
  <documentManagement>
    <Approver xmlns="6e86cc80-d06d-4e8f-b8eb-114dcfb506da" xsi:nil="true"/>
    <Submitter xmlns="6e86cc80-d06d-4e8f-b8eb-114dcfb506da" xsi:nil="true"/>
    <_dlc_DocId xmlns="6e86cc80-d06d-4e8f-b8eb-114dcfb506da">WME3PDMH3E3U-1453-2094</_dlc_DocId>
    <_dlc_DocIdUrl xmlns="6e86cc80-d06d-4e8f-b8eb-114dcfb506da">
      <Url>http://sp.dep.unison.org.uk/SG/LocalGov/Sectors/_layouts/15/DocIdRedir.aspx?ID=WME3PDMH3E3U-1453-2094</Url>
      <Description>WME3PDMH3E3U-1453-2094</Description>
    </_dlc_DocIdUrl>
    <Date_x0020_Submitted xmlns="becb944d-fec3-4e14-bf17-a1e1156e5091" xsi:nil="true"/>
    <Date_x0020_Approved xmlns="becb944d-fec3-4e14-bf17-a1e1156e5091" xsi:nil="true"/>
    <Approved_x0020_Version xmlns="becb944d-fec3-4e14-bf17-a1e1156e5091" xsi:nil="true"/>
    <UNISON_x0020_Source_x0020_URL xmlns="becb944d-fec3-4e14-bf17-a1e1156e5091">
      <Url xmlns="becb944d-fec3-4e14-bf17-a1e1156e5091" xsi:nil="true"/>
      <Description xmlns="becb944d-fec3-4e14-bf17-a1e1156e5091" xsi:nil="true"/>
    </UNISON_x0020_Source_x0020_URL>
    <UNISON_x0020_Target_x0020_URL xmlns="becb944d-fec3-4e14-bf17-a1e1156e5091">
      <Url xmlns="becb944d-fec3-4e14-bf17-a1e1156e5091" xsi:nil="true"/>
      <Description xmlns="becb944d-fec3-4e14-bf17-a1e1156e5091" xsi:nil="true"/>
    </UNISON_x0020_Target_x0020_URL>
    <Local_x0020_Government_x0020_Categories xmlns="6e86cc80-d06d-4e8f-b8eb-114dcfb506da">20</Local_x0020_Government_x0020_Categories>
    <NJC_x0020_group xmlns="becb944d-fec3-4e14-bf17-a1e1156e5091" xsi:nil="true"/>
    <Terms_x0020_and_x0020_Conditions xmlns="becb944d-fec3-4e14-bf17-a1e1156e5091" xsi:nil="true"/>
    <Meeting_x0020_date xmlns="becb944d-fec3-4e14-bf17-a1e1156e5091">2016-06-28T09:06:05+00:00</Meeting_x0020_date>
    <Std_x0020_Doc_x0020_Type xmlns="6e86cc80-d06d-4e8f-b8eb-114dcfb506da">22</Std_x0020_Doc_x0020_Type>
  </documentManagement>
</p:properties>
</file>

<file path=customXml/itemProps1.xml><?xml version="1.0" encoding="utf-8"?>
<ds:datastoreItem xmlns:ds="http://schemas.openxmlformats.org/officeDocument/2006/customXml" ds:itemID="{17DD645C-AA65-4F8C-A20B-78AACE81AB2A}">
  <ds:schemaRefs>
    <ds:schemaRef ds:uri="http://schemas.microsoft.com/office/2006/metadata/customXsn"/>
  </ds:schemaRefs>
</ds:datastoreItem>
</file>

<file path=customXml/itemProps2.xml><?xml version="1.0" encoding="utf-8"?>
<ds:datastoreItem xmlns:ds="http://schemas.openxmlformats.org/officeDocument/2006/customXml" ds:itemID="{35029F40-F30C-4843-A190-3E70D8404BBB}">
  <ds:schemaRefs>
    <ds:schemaRef ds:uri="http://schemas.microsoft.com/sharepoint/v3/contenttype/forms"/>
  </ds:schemaRefs>
</ds:datastoreItem>
</file>

<file path=customXml/itemProps3.xml><?xml version="1.0" encoding="utf-8"?>
<ds:datastoreItem xmlns:ds="http://schemas.openxmlformats.org/officeDocument/2006/customXml" ds:itemID="{63D86B20-3F85-484B-B089-2D3089A42251}">
  <ds:schemaRefs>
    <ds:schemaRef ds:uri="http://schemas.microsoft.com/sharepoint/events"/>
  </ds:schemaRefs>
</ds:datastoreItem>
</file>

<file path=customXml/itemProps4.xml><?xml version="1.0" encoding="utf-8"?>
<ds:datastoreItem xmlns:ds="http://schemas.openxmlformats.org/officeDocument/2006/customXml" ds:itemID="{34007770-D99E-40B0-BCB5-CAB282633E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e86cc80-d06d-4e8f-b8eb-114dcfb506da"/>
    <ds:schemaRef ds:uri="becb944d-fec3-4e14-bf17-a1e1156e5091"/>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5.xml><?xml version="1.0" encoding="utf-8"?>
<ds:datastoreItem xmlns:ds="http://schemas.openxmlformats.org/officeDocument/2006/customXml" ds:itemID="{8FB8ADE0-E314-42B9-A565-FB5E977FAC92}">
  <ds:schemaRefs>
    <ds:schemaRef ds:uri="http://schemas.microsoft.com/office/2006/metadata/properties"/>
    <ds:schemaRef ds:uri="http://purl.org/dc/terms/"/>
    <ds:schemaRef ds:uri="becb944d-fec3-4e14-bf17-a1e1156e5091"/>
    <ds:schemaRef ds:uri="http://schemas.microsoft.com/office/2006/documentManagement/types"/>
    <ds:schemaRef ds:uri="http://schemas.openxmlformats.org/package/2006/metadata/core-properties"/>
    <ds:schemaRef ds:uri="http://purl.org/dc/elements/1.1/"/>
    <ds:schemaRef ds:uri="6e86cc80-d06d-4e8f-b8eb-114dcfb506d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860</TotalTime>
  <Words>526</Words>
  <Application>Microsoft Office PowerPoint</Application>
  <PresentationFormat>On-screen Show (4:3)</PresentationFormat>
  <Paragraphs>63</Paragraphs>
  <Slides>11</Slides>
  <Notes>11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Wingdings</vt:lpstr>
      <vt:lpstr>Office Theme</vt:lpstr>
      <vt:lpstr>Custom Design</vt:lpstr>
      <vt:lpstr>Implementing the National Living Wage A Trade Union Perspective</vt:lpstr>
      <vt:lpstr>Which Living Wage?</vt:lpstr>
      <vt:lpstr>Living Wage &amp; Local Government - 1</vt:lpstr>
      <vt:lpstr>Living Wage &amp; Local Government - 2</vt:lpstr>
      <vt:lpstr>Pay &amp; Grading Structures - 1</vt:lpstr>
      <vt:lpstr>Pay &amp; Grading Structures - 2</vt:lpstr>
      <vt:lpstr>Pay &amp; Grading Structures - 3</vt:lpstr>
      <vt:lpstr>NJC Pay Spine Reform - 1</vt:lpstr>
      <vt:lpstr>NJC Pay Spine Reform - 2</vt:lpstr>
      <vt:lpstr>NJC Pay Spine Reform - 3</vt:lpstr>
      <vt:lpstr>Implementing the National Living Wage A Trade Union Perspective</vt:lpstr>
    </vt:vector>
  </TitlesOfParts>
  <Company>UNISON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Job Evaluation Training Swansea</dc:title>
  <dc:creator>NONE</dc:creator>
  <cp:lastModifiedBy>Yvonne Robinson</cp:lastModifiedBy>
  <cp:revision>74</cp:revision>
  <dcterms:created xsi:type="dcterms:W3CDTF">2011-08-16T10:03:32Z</dcterms:created>
  <dcterms:modified xsi:type="dcterms:W3CDTF">2016-06-27T09:57:17Z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0x0101000C8E16668653CB47B6E8E0CE928ABAD502007DE411A7DDFBE14FB444556DAF9ED833</vt:lpwstr>
  </property>
  <property fmtid="{D5CDD505-2E9C-101B-9397-08002B2CF9AE}" pid="3" name="_dlc_DocIdItemGuid">
    <vt:lpwstr>cc1657fb-9618-492b-aa9b-7e2cf8a90052</vt:lpwstr>
  </property>
</Properties>
</file>